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1.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2.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3.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85" r:id="rId3"/>
    <p:sldMasterId id="2147483697" r:id="rId4"/>
    <p:sldMasterId id="2147483710" r:id="rId5"/>
    <p:sldMasterId id="2147483717" r:id="rId6"/>
    <p:sldMasterId id="2147483725" r:id="rId7"/>
    <p:sldMasterId id="2147483733" r:id="rId8"/>
    <p:sldMasterId id="2147483755" r:id="rId9"/>
    <p:sldMasterId id="2147483768" r:id="rId10"/>
    <p:sldMasterId id="2147483792" r:id="rId11"/>
    <p:sldMasterId id="2147483804" r:id="rId12"/>
    <p:sldMasterId id="2147483816" r:id="rId13"/>
    <p:sldMasterId id="2147483824" r:id="rId14"/>
  </p:sldMasterIdLst>
  <p:notesMasterIdLst>
    <p:notesMasterId r:id="rId57"/>
  </p:notesMasterIdLst>
  <p:handoutMasterIdLst>
    <p:handoutMasterId r:id="rId58"/>
  </p:handoutMasterIdLst>
  <p:sldIdLst>
    <p:sldId id="312" r:id="rId15"/>
    <p:sldId id="313" r:id="rId16"/>
    <p:sldId id="327" r:id="rId17"/>
    <p:sldId id="328" r:id="rId18"/>
    <p:sldId id="315" r:id="rId19"/>
    <p:sldId id="503" r:id="rId20"/>
    <p:sldId id="470" r:id="rId21"/>
    <p:sldId id="407" r:id="rId22"/>
    <p:sldId id="320" r:id="rId23"/>
    <p:sldId id="395" r:id="rId24"/>
    <p:sldId id="379" r:id="rId25"/>
    <p:sldId id="370" r:id="rId26"/>
    <p:sldId id="381" r:id="rId27"/>
    <p:sldId id="322" r:id="rId28"/>
    <p:sldId id="449" r:id="rId29"/>
    <p:sldId id="346" r:id="rId30"/>
    <p:sldId id="342" r:id="rId31"/>
    <p:sldId id="504" r:id="rId32"/>
    <p:sldId id="359" r:id="rId33"/>
    <p:sldId id="383" r:id="rId34"/>
    <p:sldId id="372" r:id="rId35"/>
    <p:sldId id="396" r:id="rId36"/>
    <p:sldId id="397" r:id="rId37"/>
    <p:sldId id="422" r:id="rId38"/>
    <p:sldId id="506" r:id="rId39"/>
    <p:sldId id="393" r:id="rId40"/>
    <p:sldId id="505" r:id="rId41"/>
    <p:sldId id="443" r:id="rId42"/>
    <p:sldId id="419" r:id="rId43"/>
    <p:sldId id="444" r:id="rId44"/>
    <p:sldId id="445" r:id="rId45"/>
    <p:sldId id="446" r:id="rId46"/>
    <p:sldId id="507" r:id="rId47"/>
    <p:sldId id="262" r:id="rId48"/>
    <p:sldId id="261" r:id="rId49"/>
    <p:sldId id="263" r:id="rId50"/>
    <p:sldId id="508" r:id="rId51"/>
    <p:sldId id="368" r:id="rId52"/>
    <p:sldId id="423" r:id="rId53"/>
    <p:sldId id="473" r:id="rId54"/>
    <p:sldId id="474" r:id="rId55"/>
    <p:sldId id="469" r:id="rId56"/>
  </p:sldIdLst>
  <p:sldSz cx="9144000" cy="6858000" type="screen4x3"/>
  <p:notesSz cx="7315200" cy="9601200"/>
  <p:embeddedFontLst>
    <p:embeddedFont>
      <p:font typeface="Wingdings 2" panose="05020102010507070707" pitchFamily="18" charset="2"/>
      <p:regular r:id="rId59"/>
    </p:embeddedFont>
    <p:embeddedFont>
      <p:font typeface="Calibri" panose="020F0502020204030204" pitchFamily="34" charset="0"/>
      <p:regular r:id="rId60"/>
      <p:bold r:id="rId61"/>
      <p:italic r:id="rId62"/>
      <p:boldItalic r:id="rId63"/>
    </p:embeddedFont>
    <p:embeddedFont>
      <p:font typeface="Century Gothic" panose="020B0502020202020204" pitchFamily="34" charset="0"/>
      <p:regular r:id="rId64"/>
      <p:bold r:id="rId65"/>
      <p:italic r:id="rId66"/>
      <p:boldItalic r:id="rId67"/>
    </p:embeddedFont>
    <p:embeddedFont>
      <p:font typeface="Book Antiqua" panose="02040602050305030304" pitchFamily="18" charset="0"/>
      <p:regular r:id="rId68"/>
      <p:bold r:id="rId69"/>
      <p:italic r:id="rId70"/>
      <p:boldItalic r:id="rId71"/>
    </p:embeddedFont>
    <p:embeddedFont>
      <p:font typeface="Candara" panose="020E0502030303020204" pitchFamily="34" charset="0"/>
      <p:regular r:id="rId72"/>
      <p:bold r:id="rId73"/>
      <p:italic r:id="rId74"/>
      <p:boldItalic r:id="rId75"/>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44" autoAdjust="0"/>
  </p:normalViewPr>
  <p:slideViewPr>
    <p:cSldViewPr>
      <p:cViewPr varScale="1">
        <p:scale>
          <a:sx n="87" d="100"/>
          <a:sy n="87" d="100"/>
        </p:scale>
        <p:origin x="610" y="6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7" d="100"/>
          <a:sy n="67" d="100"/>
        </p:scale>
        <p:origin x="-300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handoutMaster" Target="handoutMasters/handout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3.fntdata"/><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 Id="rId4"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4540: Sustainable Municipal Drinking Water Treatment</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19</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extLst>
      <p:ext uri="{BB962C8B-B14F-4D97-AF65-F5344CB8AC3E}">
        <p14:creationId xmlns:p14="http://schemas.microsoft.com/office/powerpoint/2010/main" val="280291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21</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0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24</a:t>
            </a:fld>
            <a:endParaRPr lang="en-US"/>
          </a:p>
        </p:txBody>
      </p:sp>
    </p:spTree>
    <p:extLst>
      <p:ext uri="{BB962C8B-B14F-4D97-AF65-F5344CB8AC3E}">
        <p14:creationId xmlns:p14="http://schemas.microsoft.com/office/powerpoint/2010/main" val="13510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050952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34</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331427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35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842119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36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60766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38</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89503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39</a:t>
            </a:fld>
            <a:endParaRPr lang="en-US"/>
          </a:p>
        </p:txBody>
      </p:sp>
    </p:spTree>
    <p:extLst>
      <p:ext uri="{BB962C8B-B14F-4D97-AF65-F5344CB8AC3E}">
        <p14:creationId xmlns:p14="http://schemas.microsoft.com/office/powerpoint/2010/main" val="537991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40</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extLst>
      <p:ext uri="{BB962C8B-B14F-4D97-AF65-F5344CB8AC3E}">
        <p14:creationId xmlns:p14="http://schemas.microsoft.com/office/powerpoint/2010/main" val="1817082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08656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41</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extLst>
      <p:ext uri="{BB962C8B-B14F-4D97-AF65-F5344CB8AC3E}">
        <p14:creationId xmlns:p14="http://schemas.microsoft.com/office/powerpoint/2010/main" val="3018827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36830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916529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extLst>
      <p:ext uri="{BB962C8B-B14F-4D97-AF65-F5344CB8AC3E}">
        <p14:creationId xmlns:p14="http://schemas.microsoft.com/office/powerpoint/2010/main" val="359085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12</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415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744176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16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3077849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17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extLst>
      <p:ext uri="{BB962C8B-B14F-4D97-AF65-F5344CB8AC3E}">
        <p14:creationId xmlns:p14="http://schemas.microsoft.com/office/powerpoint/2010/main" val="549975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2.xml"/><Relationship Id="rId4" Type="http://schemas.openxmlformats.org/officeDocument/2006/relationships/image" Target="../media/image3.jpe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3.jpe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xml"/><Relationship Id="rId4" Type="http://schemas.openxmlformats.org/officeDocument/2006/relationships/image" Target="../media/image3.jpe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1243420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4083229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1251360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27809189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extLst>
      <p:ext uri="{BB962C8B-B14F-4D97-AF65-F5344CB8AC3E}">
        <p14:creationId xmlns:p14="http://schemas.microsoft.com/office/powerpoint/2010/main" val="84564208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extLst>
      <p:ext uri="{BB962C8B-B14F-4D97-AF65-F5344CB8AC3E}">
        <p14:creationId xmlns:p14="http://schemas.microsoft.com/office/powerpoint/2010/main" val="97617655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extLst>
      <p:ext uri="{BB962C8B-B14F-4D97-AF65-F5344CB8AC3E}">
        <p14:creationId xmlns:p14="http://schemas.microsoft.com/office/powerpoint/2010/main" val="186133751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413260107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5511547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6195165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2480453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5822664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4501511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2322479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21367580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4489327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4460622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39892122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7928840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31495907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7/5/2018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199186818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28092066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29213935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7/5/2018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01064704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7680246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2748602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5401844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530402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8089195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8" name="Footer Placeholder 7"/>
          <p:cNvSpPr>
            <a:spLocks noGrp="1"/>
          </p:cNvSpPr>
          <p:nvPr>
            <p:ph type="ftr" sz="quarter" idx="11"/>
          </p:nvPr>
        </p:nvSpPr>
        <p:spPr>
          <a:xfrm>
            <a:off x="1120588" y="188259"/>
            <a:ext cx="2895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25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404307964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43713817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1623572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8119641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383811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6084512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4797007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28536592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60522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0859021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90739565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40424986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31089657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9636601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128501931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F5E825E6-5608-4DD7-9AF8-76D49B509DEE}"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8147443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6288119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8065990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29686483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80650458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779882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62089919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8838573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30212164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47261763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988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18635801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9915419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42497011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4486918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425554497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14314997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36283709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41751874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1229592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39380474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26008680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17086475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357401831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39617617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E825E6-5608-4DD7-9AF8-76D49B509DEE}" type="slidenum">
              <a:rPr lang="en-US" smtClean="0"/>
              <a:pPr/>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8845829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extLst>
      <p:ext uri="{BB962C8B-B14F-4D97-AF65-F5344CB8AC3E}">
        <p14:creationId xmlns:p14="http://schemas.microsoft.com/office/powerpoint/2010/main" val="41963046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68728237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82991313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4148470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8512794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6148986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74606053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0136125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698908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extLst>
      <p:ext uri="{BB962C8B-B14F-4D97-AF65-F5344CB8AC3E}">
        <p14:creationId xmlns:p14="http://schemas.microsoft.com/office/powerpoint/2010/main" val="8382850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extLst>
      <p:ext uri="{BB962C8B-B14F-4D97-AF65-F5344CB8AC3E}">
        <p14:creationId xmlns:p14="http://schemas.microsoft.com/office/powerpoint/2010/main" val="25406027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extLst>
      <p:ext uri="{BB962C8B-B14F-4D97-AF65-F5344CB8AC3E}">
        <p14:creationId xmlns:p14="http://schemas.microsoft.com/office/powerpoint/2010/main" val="23153650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87730854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46954009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808324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4804824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1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1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5" Type="http://schemas.openxmlformats.org/officeDocument/2006/relationships/slideLayout" Target="../slideLayouts/slideLayout121.xml"/><Relationship Id="rId4" Type="http://schemas.openxmlformats.org/officeDocument/2006/relationships/slideLayout" Target="../slideLayouts/slideLayout12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6" Type="http://schemas.openxmlformats.org/officeDocument/2006/relationships/theme" Target="../theme/theme14.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theme" Target="../theme/theme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extLst>
      <p:ext uri="{BB962C8B-B14F-4D97-AF65-F5344CB8AC3E}">
        <p14:creationId xmlns:p14="http://schemas.microsoft.com/office/powerpoint/2010/main" val="336714151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7/05/2018</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extLst>
      <p:ext uri="{BB962C8B-B14F-4D97-AF65-F5344CB8AC3E}">
        <p14:creationId xmlns:p14="http://schemas.microsoft.com/office/powerpoint/2010/main" val="86536848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5/7/2018</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extLst>
      <p:ext uri="{BB962C8B-B14F-4D97-AF65-F5344CB8AC3E}">
        <p14:creationId xmlns:p14="http://schemas.microsoft.com/office/powerpoint/2010/main" val="334591514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6450427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326077743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7/05/2018</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5/7/2018</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005553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3028126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93872838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extLst>
      <p:ext uri="{BB962C8B-B14F-4D97-AF65-F5344CB8AC3E}">
        <p14:creationId xmlns:p14="http://schemas.microsoft.com/office/powerpoint/2010/main" val="193147015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56.xml"/><Relationship Id="rId6" Type="http://schemas.openxmlformats.org/officeDocument/2006/relationships/image" Target="../media/image23.wmf"/><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57.xml"/><Relationship Id="rId5" Type="http://schemas.openxmlformats.org/officeDocument/2006/relationships/image" Target="../media/image26.wmf"/><Relationship Id="rId4" Type="http://schemas.openxmlformats.org/officeDocument/2006/relationships/image" Target="../media/image25.wmf"/></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tags" Target="../tags/tag12.xml"/><Relationship Id="rId7" Type="http://schemas.openxmlformats.org/officeDocument/2006/relationships/notesSlide" Target="../notesSlides/notesSlide9.xml"/><Relationship Id="rId12" Type="http://schemas.openxmlformats.org/officeDocument/2006/relationships/image" Target="../media/image31.png"/><Relationship Id="rId2" Type="http://schemas.openxmlformats.org/officeDocument/2006/relationships/tags" Target="../tags/tag11.xml"/><Relationship Id="rId16" Type="http://schemas.openxmlformats.org/officeDocument/2006/relationships/image" Target="../media/image35.png"/><Relationship Id="rId1" Type="http://schemas.openxmlformats.org/officeDocument/2006/relationships/tags" Target="../tags/tag10.xml"/><Relationship Id="rId6" Type="http://schemas.openxmlformats.org/officeDocument/2006/relationships/slideLayout" Target="../slideLayouts/slideLayout53.xml"/><Relationship Id="rId11" Type="http://schemas.openxmlformats.org/officeDocument/2006/relationships/image" Target="../media/image30.jpeg"/><Relationship Id="rId5" Type="http://schemas.openxmlformats.org/officeDocument/2006/relationships/tags" Target="../tags/tag14.xml"/><Relationship Id="rId15" Type="http://schemas.openxmlformats.org/officeDocument/2006/relationships/image" Target="../media/image34.png"/><Relationship Id="rId10" Type="http://schemas.openxmlformats.org/officeDocument/2006/relationships/image" Target="../media/image29.jpeg"/><Relationship Id="rId4" Type="http://schemas.openxmlformats.org/officeDocument/2006/relationships/tags" Target="../tags/tag13.xml"/><Relationship Id="rId9" Type="http://schemas.openxmlformats.org/officeDocument/2006/relationships/image" Target="../media/image28.png"/><Relationship Id="rId1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39.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38.png"/><Relationship Id="rId2" Type="http://schemas.openxmlformats.org/officeDocument/2006/relationships/tags" Target="../tags/tag15.xml"/><Relationship Id="rId16" Type="http://schemas.openxmlformats.org/officeDocument/2006/relationships/image" Target="../media/image42.png"/><Relationship Id="rId1" Type="http://schemas.openxmlformats.org/officeDocument/2006/relationships/vmlDrawing" Target="../drawings/vmlDrawing2.vml"/><Relationship Id="rId6" Type="http://schemas.openxmlformats.org/officeDocument/2006/relationships/tags" Target="../tags/tag19.xml"/><Relationship Id="rId11" Type="http://schemas.openxmlformats.org/officeDocument/2006/relationships/image" Target="../media/image37.png"/><Relationship Id="rId5" Type="http://schemas.openxmlformats.org/officeDocument/2006/relationships/tags" Target="../tags/tag18.xml"/><Relationship Id="rId15" Type="http://schemas.openxmlformats.org/officeDocument/2006/relationships/image" Target="../media/image41.png"/><Relationship Id="rId10" Type="http://schemas.openxmlformats.org/officeDocument/2006/relationships/image" Target="../media/image36.wmf"/><Relationship Id="rId4" Type="http://schemas.openxmlformats.org/officeDocument/2006/relationships/tags" Target="../tags/tag17.xml"/><Relationship Id="rId9" Type="http://schemas.openxmlformats.org/officeDocument/2006/relationships/oleObject" Target="../embeddings/oleObject5.bin"/><Relationship Id="rId1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6.xml"/><Relationship Id="rId1" Type="http://schemas.openxmlformats.org/officeDocument/2006/relationships/tags" Target="../tags/tag21.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4.xml"/><Relationship Id="rId7" Type="http://schemas.openxmlformats.org/officeDocument/2006/relationships/image" Target="../media/image4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4.png"/><Relationship Id="rId5" Type="http://schemas.openxmlformats.org/officeDocument/2006/relationships/slideLayout" Target="../slideLayouts/slideLayout56.xml"/><Relationship Id="rId4" Type="http://schemas.openxmlformats.org/officeDocument/2006/relationships/tags" Target="../tags/tag25.xml"/><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8.xml"/><Relationship Id="rId7" Type="http://schemas.openxmlformats.org/officeDocument/2006/relationships/image" Target="../media/image4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4.png"/><Relationship Id="rId5" Type="http://schemas.openxmlformats.org/officeDocument/2006/relationships/image" Target="../media/image48.emf"/><Relationship Id="rId4"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53.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53.xml"/><Relationship Id="rId7" Type="http://schemas.openxmlformats.org/officeDocument/2006/relationships/image" Target="../media/image54.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hyperlink" Target="http://floatvalve.com/" TargetMode="External"/><Relationship Id="rId5" Type="http://schemas.openxmlformats.org/officeDocument/2006/relationships/image" Target="../media/image53.wmf"/><Relationship Id="rId10" Type="http://schemas.openxmlformats.org/officeDocument/2006/relationships/image" Target="../media/image56.png"/><Relationship Id="rId4" Type="http://schemas.openxmlformats.org/officeDocument/2006/relationships/notesSlide" Target="../notesSlides/notesSlide13.xml"/><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53.xml"/><Relationship Id="rId7" Type="http://schemas.openxmlformats.org/officeDocument/2006/relationships/image" Target="../media/image60.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9.wmf"/><Relationship Id="rId5" Type="http://schemas.openxmlformats.org/officeDocument/2006/relationships/image" Target="../media/image58.emf"/><Relationship Id="rId4" Type="http://schemas.openxmlformats.org/officeDocument/2006/relationships/image" Target="../media/image57.w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6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0.png"/><Relationship Id="rId5" Type="http://schemas.openxmlformats.org/officeDocument/2006/relationships/image" Target="../media/image63.emf"/><Relationship Id="rId4" Type="http://schemas.openxmlformats.org/officeDocument/2006/relationships/image" Target="../media/image62.w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6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60.png"/><Relationship Id="rId5" Type="http://schemas.openxmlformats.org/officeDocument/2006/relationships/image" Target="../media/image65.emf"/><Relationship Id="rId4" Type="http://schemas.openxmlformats.org/officeDocument/2006/relationships/image" Target="../media/image64.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39.xml"/><Relationship Id="rId7" Type="http://schemas.openxmlformats.org/officeDocument/2006/relationships/image" Target="../media/image66.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14.xml"/><Relationship Id="rId5" Type="http://schemas.openxmlformats.org/officeDocument/2006/relationships/slideLayout" Target="../slideLayouts/slideLayout56.xml"/><Relationship Id="rId10" Type="http://schemas.openxmlformats.org/officeDocument/2006/relationships/image" Target="../media/image69.png"/><Relationship Id="rId4" Type="http://schemas.openxmlformats.org/officeDocument/2006/relationships/tags" Target="../tags/tag40.xml"/><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43.xml"/><Relationship Id="rId7" Type="http://schemas.openxmlformats.org/officeDocument/2006/relationships/image" Target="../media/image7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7.png"/><Relationship Id="rId5" Type="http://schemas.openxmlformats.org/officeDocument/2006/relationships/notesSlide" Target="../notesSlides/notesSlide15.xml"/><Relationship Id="rId4"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slideLayout" Target="../slideLayouts/slideLayout56.xml"/><Relationship Id="rId7" Type="http://schemas.openxmlformats.org/officeDocument/2006/relationships/oleObject" Target="../embeddings/oleObject7.bin"/><Relationship Id="rId2" Type="http://schemas.openxmlformats.org/officeDocument/2006/relationships/tags" Target="../tags/tag44.xml"/><Relationship Id="rId1" Type="http://schemas.openxmlformats.org/officeDocument/2006/relationships/vmlDrawing" Target="../drawings/vmlDrawing3.vml"/><Relationship Id="rId6" Type="http://schemas.openxmlformats.org/officeDocument/2006/relationships/image" Target="../media/image72.wmf"/><Relationship Id="rId5" Type="http://schemas.openxmlformats.org/officeDocument/2006/relationships/oleObject" Target="../embeddings/oleObject6.bin"/><Relationship Id="rId4" Type="http://schemas.openxmlformats.org/officeDocument/2006/relationships/notesSlide" Target="../notesSlides/notesSlide16.xml"/><Relationship Id="rId9"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7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5.xml"/><Relationship Id="rId7" Type="http://schemas.openxmlformats.org/officeDocument/2006/relationships/slide" Target="slide25.xml"/><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slide" Target="slide18.xml"/><Relationship Id="rId5" Type="http://schemas.openxmlformats.org/officeDocument/2006/relationships/slide" Target="slide14.xml"/><Relationship Id="rId10" Type="http://schemas.openxmlformats.org/officeDocument/2006/relationships/slide" Target="slide37.xml"/><Relationship Id="rId4" Type="http://schemas.openxmlformats.org/officeDocument/2006/relationships/slide" Target="slide9.xml"/><Relationship Id="rId9" Type="http://schemas.openxmlformats.org/officeDocument/2006/relationships/slide" Target="slide3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77.wmf"/><Relationship Id="rId3" Type="http://schemas.openxmlformats.org/officeDocument/2006/relationships/tags" Target="../tags/tag48.xml"/><Relationship Id="rId7" Type="http://schemas.openxmlformats.org/officeDocument/2006/relationships/notesSlide" Target="../notesSlides/notesSlide20.xml"/><Relationship Id="rId12" Type="http://schemas.openxmlformats.org/officeDocument/2006/relationships/oleObject" Target="../embeddings/oleObject8.bin"/><Relationship Id="rId2" Type="http://schemas.openxmlformats.org/officeDocument/2006/relationships/tags" Target="../tags/tag47.xml"/><Relationship Id="rId1" Type="http://schemas.openxmlformats.org/officeDocument/2006/relationships/vmlDrawing" Target="../drawings/vmlDrawing4.vml"/><Relationship Id="rId6" Type="http://schemas.openxmlformats.org/officeDocument/2006/relationships/slideLayout" Target="../slideLayouts/slideLayout56.xml"/><Relationship Id="rId11" Type="http://schemas.openxmlformats.org/officeDocument/2006/relationships/image" Target="../media/image81.png"/><Relationship Id="rId5" Type="http://schemas.openxmlformats.org/officeDocument/2006/relationships/tags" Target="../tags/tag50.xml"/><Relationship Id="rId10" Type="http://schemas.openxmlformats.org/officeDocument/2006/relationships/image" Target="../media/image80.png"/><Relationship Id="rId4" Type="http://schemas.openxmlformats.org/officeDocument/2006/relationships/tags" Target="../tags/tag49.xml"/><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oleObject" Target="../embeddings/oleObject2.bin"/><Relationship Id="rId18" Type="http://schemas.openxmlformats.org/officeDocument/2006/relationships/image" Target="../media/image8.emf"/><Relationship Id="rId3" Type="http://schemas.openxmlformats.org/officeDocument/2006/relationships/tags" Target="../tags/tag2.xml"/><Relationship Id="rId21" Type="http://schemas.openxmlformats.org/officeDocument/2006/relationships/image" Target="../media/image13.png"/><Relationship Id="rId7" Type="http://schemas.openxmlformats.org/officeDocument/2006/relationships/slideLayout" Target="../slideLayouts/slideLayout56.xml"/><Relationship Id="rId12" Type="http://schemas.openxmlformats.org/officeDocument/2006/relationships/image" Target="../media/image5.emf"/><Relationship Id="rId17" Type="http://schemas.openxmlformats.org/officeDocument/2006/relationships/oleObject" Target="../embeddings/oleObject4.bin"/><Relationship Id="rId2" Type="http://schemas.openxmlformats.org/officeDocument/2006/relationships/tags" Target="../tags/tag1.xml"/><Relationship Id="rId16" Type="http://schemas.openxmlformats.org/officeDocument/2006/relationships/image" Target="../media/image7.emf"/><Relationship Id="rId20" Type="http://schemas.openxmlformats.org/officeDocument/2006/relationships/image" Target="../media/image12.png"/><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5" Type="http://schemas.openxmlformats.org/officeDocument/2006/relationships/oleObject" Target="../embeddings/oleObject3.bin"/><Relationship Id="rId10" Type="http://schemas.openxmlformats.org/officeDocument/2006/relationships/image" Target="../media/image10.png"/><Relationship Id="rId19" Type="http://schemas.openxmlformats.org/officeDocument/2006/relationships/image" Target="../media/image11.png"/><Relationship Id="rId4" Type="http://schemas.openxmlformats.org/officeDocument/2006/relationships/tags" Target="../tags/tag3.xml"/><Relationship Id="rId9" Type="http://schemas.openxmlformats.org/officeDocument/2006/relationships/image" Target="../media/image9.png"/><Relationship Id="rId1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xml"/><Relationship Id="rId7" Type="http://schemas.openxmlformats.org/officeDocument/2006/relationships/image" Target="../media/image1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5.wmf"/><Relationship Id="rId11" Type="http://schemas.openxmlformats.org/officeDocument/2006/relationships/image" Target="../media/image18.png"/><Relationship Id="rId5" Type="http://schemas.openxmlformats.org/officeDocument/2006/relationships/slideLayout" Target="../slideLayouts/slideLayout56.xml"/><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76200" y="152400"/>
            <a:ext cx="8915400" cy="63246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0" dirty="0"/>
              <a:t>Flow Control and Measurement</a:t>
            </a:r>
          </a:p>
          <a:p>
            <a:pPr algn="ctr"/>
            <a:r>
              <a:rPr lang="en-US" sz="9000" dirty="0"/>
              <a:t>extras</a:t>
            </a:r>
          </a:p>
        </p:txBody>
      </p:sp>
    </p:spTree>
    <p:extLst>
      <p:ext uri="{BB962C8B-B14F-4D97-AF65-F5344CB8AC3E}">
        <p14:creationId xmlns:p14="http://schemas.microsoft.com/office/powerpoint/2010/main" val="6800826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8" name="Oval 7">
            <a:extLst>
              <a:ext uri="{FF2B5EF4-FFF2-40B4-BE49-F238E27FC236}">
                <a16:creationId xmlns:a16="http://schemas.microsoft.com/office/drawing/2014/main" id="{A04AB268-DA41-49D7-9A48-6A6A54D4C30F}"/>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4254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4" name="Oval 23">
            <a:extLst>
              <a:ext uri="{FF2B5EF4-FFF2-40B4-BE49-F238E27FC236}">
                <a16:creationId xmlns:a16="http://schemas.microsoft.com/office/drawing/2014/main" id="{2FE84E95-AC49-4C33-9498-E3D5E4DC1062}"/>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5782828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4" name="Oval 83">
            <a:extLst>
              <a:ext uri="{FF2B5EF4-FFF2-40B4-BE49-F238E27FC236}">
                <a16:creationId xmlns:a16="http://schemas.microsoft.com/office/drawing/2014/main" id="{A9EB9EF9-9630-4FE4-9512-6012A2DB094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8180107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6" name="Oval 5">
            <a:extLst>
              <a:ext uri="{FF2B5EF4-FFF2-40B4-BE49-F238E27FC236}">
                <a16:creationId xmlns:a16="http://schemas.microsoft.com/office/drawing/2014/main" id="{D4AFA698-7D2E-4E82-BFC8-714FE9047E8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44181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3.</a:t>
            </a:r>
            <a:r>
              <a:rPr lang="en-US" sz="6000" dirty="0"/>
              <a:t> </a:t>
            </a:r>
          </a:p>
          <a:p>
            <a:pPr algn="ctr"/>
            <a:r>
              <a:rPr lang="en-US" sz="5000" dirty="0"/>
              <a:t>Linear Flow Orifice Meter (LFOM)</a:t>
            </a:r>
          </a:p>
        </p:txBody>
      </p:sp>
    </p:spTree>
    <p:extLst>
      <p:ext uri="{BB962C8B-B14F-4D97-AF65-F5344CB8AC3E}">
        <p14:creationId xmlns:p14="http://schemas.microsoft.com/office/powerpoint/2010/main" val="31360900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 (LFOM)</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6" name="Oval 5">
            <a:extLst>
              <a:ext uri="{FF2B5EF4-FFF2-40B4-BE49-F238E27FC236}">
                <a16:creationId xmlns:a16="http://schemas.microsoft.com/office/drawing/2014/main" id="{92A695B9-546E-4047-AD0F-D2D85AE92A5B}"/>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2439170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6" name="Oval 235">
            <a:extLst>
              <a:ext uri="{FF2B5EF4-FFF2-40B4-BE49-F238E27FC236}">
                <a16:creationId xmlns:a16="http://schemas.microsoft.com/office/drawing/2014/main" id="{EBCC5BAF-F22B-4778-9FFE-7974AE846EA8}"/>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7" name="Title 1">
            <a:extLst>
              <a:ext uri="{FF2B5EF4-FFF2-40B4-BE49-F238E27FC236}">
                <a16:creationId xmlns:a16="http://schemas.microsoft.com/office/drawing/2014/main" id="{ABD33C9F-3EB4-4FDC-B987-8AA9EBE39947}"/>
              </a:ext>
            </a:extLst>
          </p:cNvPr>
          <p:cNvSpPr txBox="1">
            <a:spLocks/>
          </p:cNvSpPr>
          <p:nvPr/>
        </p:nvSpPr>
        <p:spPr>
          <a:xfrm>
            <a:off x="-200573" y="-49524"/>
            <a:ext cx="6402440" cy="1143000"/>
          </a:xfrm>
          <a:prstGeom prst="rect">
            <a:avLst/>
          </a:prstGeom>
        </p:spPr>
        <p:txBody>
          <a:bodyPr/>
          <a:lst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a:lstStyle>
          <a:p>
            <a:r>
              <a:rPr lang="en-US" sz="3600" b="1" kern="0" dirty="0">
                <a:solidFill>
                  <a:srgbClr val="C00000"/>
                </a:solidFill>
              </a:rPr>
              <a:t>This system is no longer used, </a:t>
            </a:r>
          </a:p>
          <a:p>
            <a:r>
              <a:rPr lang="en-US" sz="3600" b="1" kern="0" dirty="0">
                <a:solidFill>
                  <a:srgbClr val="C00000"/>
                </a:solidFill>
              </a:rPr>
              <a:t>it has been eclipsed by CDC</a:t>
            </a:r>
          </a:p>
        </p:txBody>
      </p:sp>
    </p:spTree>
    <p:extLst>
      <p:ext uri="{BB962C8B-B14F-4D97-AF65-F5344CB8AC3E}">
        <p14:creationId xmlns:p14="http://schemas.microsoft.com/office/powerpoint/2010/main" val="768063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
        <p:nvSpPr>
          <p:cNvPr id="19" name="Oval 18">
            <a:extLst>
              <a:ext uri="{FF2B5EF4-FFF2-40B4-BE49-F238E27FC236}">
                <a16:creationId xmlns:a16="http://schemas.microsoft.com/office/drawing/2014/main" id="{399C1FD2-29B9-4349-8A54-EEEF5DEE980A}"/>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767069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4.</a:t>
            </a:r>
            <a:r>
              <a:rPr lang="en-US" sz="6000" dirty="0"/>
              <a:t> </a:t>
            </a:r>
          </a:p>
          <a:p>
            <a:pPr algn="ctr"/>
            <a:r>
              <a:rPr lang="en-US" sz="5000" dirty="0"/>
              <a:t>What about a turbulent Chemical Dose Controller?</a:t>
            </a:r>
          </a:p>
        </p:txBody>
      </p:sp>
    </p:spTree>
    <p:extLst>
      <p:ext uri="{BB962C8B-B14F-4D97-AF65-F5344CB8AC3E}">
        <p14:creationId xmlns:p14="http://schemas.microsoft.com/office/powerpoint/2010/main" val="39299291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5" name="Oval 4">
            <a:extLst>
              <a:ext uri="{FF2B5EF4-FFF2-40B4-BE49-F238E27FC236}">
                <a16:creationId xmlns:a16="http://schemas.microsoft.com/office/drawing/2014/main" id="{98D18433-3199-467B-8D03-3787234F3D0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010127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5126" name="Equation" r:id="rId9" imgW="533160" imgH="342720" progId="Equation.DSMT4">
                  <p:embed/>
                </p:oleObj>
              </mc:Choice>
              <mc:Fallback>
                <p:oleObj name="Equation" r:id="rId9" imgW="533160" imgH="342720" progId="Equation.DSMT4">
                  <p:embed/>
                  <p:pic>
                    <p:nvPicPr>
                      <p:cNvPr id="434185"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
        <p:nvSpPr>
          <p:cNvPr id="19" name="Oval 18">
            <a:extLst>
              <a:ext uri="{FF2B5EF4-FFF2-40B4-BE49-F238E27FC236}">
                <a16:creationId xmlns:a16="http://schemas.microsoft.com/office/drawing/2014/main" id="{7E128D21-CE41-4A52-B984-EB6ED96C870A}"/>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90618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
        <p:nvSpPr>
          <p:cNvPr id="11" name="Oval 10">
            <a:extLst>
              <a:ext uri="{FF2B5EF4-FFF2-40B4-BE49-F238E27FC236}">
                <a16:creationId xmlns:a16="http://schemas.microsoft.com/office/drawing/2014/main" id="{CEC658B1-76F5-4ECB-9891-5C32E6CE9FFF}"/>
              </a:ext>
            </a:extLst>
          </p:cNvPr>
          <p:cNvSpPr/>
          <p:nvPr/>
        </p:nvSpPr>
        <p:spPr bwMode="auto">
          <a:xfrm>
            <a:off x="8153400" y="0"/>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3521735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
        <p:nvSpPr>
          <p:cNvPr id="10" name="Oval 9">
            <a:extLst>
              <a:ext uri="{FF2B5EF4-FFF2-40B4-BE49-F238E27FC236}">
                <a16:creationId xmlns:a16="http://schemas.microsoft.com/office/drawing/2014/main" id="{8B5D27C4-7E7D-4FE4-ADB9-2D9B7BE7605E}"/>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55264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
        <p:nvSpPr>
          <p:cNvPr id="33" name="Oval 32">
            <a:extLst>
              <a:ext uri="{FF2B5EF4-FFF2-40B4-BE49-F238E27FC236}">
                <a16:creationId xmlns:a16="http://schemas.microsoft.com/office/drawing/2014/main" id="{E4637D2B-1417-4225-95AD-BE03B9EE994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8058768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58790"/>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418691"/>
            <a:ext cx="3927300" cy="3077109"/>
          </a:xfrm>
          <a:prstGeom prst="rect">
            <a:avLst/>
          </a:prstGeom>
          <a:noFill/>
          <a:ln w="9525">
            <a:noFill/>
            <a:miter lim="800000"/>
            <a:headEnd/>
            <a:tailEnd/>
          </a:ln>
          <a:effectLst/>
        </p:spPr>
      </p:pic>
      <p:sp>
        <p:nvSpPr>
          <p:cNvPr id="5" name="Rectangle 4"/>
          <p:cNvSpPr/>
          <p:nvPr/>
        </p:nvSpPr>
        <p:spPr>
          <a:xfrm>
            <a:off x="5386227" y="4520625"/>
            <a:ext cx="3488143" cy="584775"/>
          </a:xfrm>
          <a:prstGeom prst="rect">
            <a:avLst/>
          </a:prstGeom>
        </p:spPr>
        <p:txBody>
          <a:bodyPr wrap="square">
            <a:spAutoFit/>
          </a:bodyPr>
          <a:lstStyle/>
          <a:p>
            <a:r>
              <a:rPr lang="en-US" sz="1600" dirty="0"/>
              <a:t>Photo courtesy of Georg Fischer </a:t>
            </a:r>
          </a:p>
          <a:p>
            <a:r>
              <a:rPr lang="en-US" sz="1600" dirty="0"/>
              <a:t>Piping Systems</a:t>
            </a:r>
          </a:p>
        </p:txBody>
      </p:sp>
      <p:sp>
        <p:nvSpPr>
          <p:cNvPr id="7" name="TextBox 6"/>
          <p:cNvSpPr txBox="1"/>
          <p:nvPr/>
        </p:nvSpPr>
        <p:spPr>
          <a:xfrm>
            <a:off x="215705" y="5304472"/>
            <a:ext cx="8869680" cy="1477328"/>
          </a:xfrm>
          <a:prstGeom prst="rect">
            <a:avLst/>
          </a:prstGeom>
          <a:noFill/>
        </p:spPr>
        <p:txBody>
          <a:bodyPr wrap="square" rtlCol="0">
            <a:spAutoFit/>
          </a:bodyPr>
          <a:lstStyle/>
          <a:p>
            <a:r>
              <a:rPr lang="en-US"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9" name="Oval 8">
            <a:extLst>
              <a:ext uri="{FF2B5EF4-FFF2-40B4-BE49-F238E27FC236}">
                <a16:creationId xmlns:a16="http://schemas.microsoft.com/office/drawing/2014/main" id="{26EA67B9-ED57-4EC0-8D7B-2C59A2574434}"/>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2246932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5.</a:t>
            </a:r>
            <a:r>
              <a:rPr lang="en-US" sz="6000" dirty="0"/>
              <a:t> </a:t>
            </a:r>
          </a:p>
          <a:p>
            <a:pPr algn="ctr"/>
            <a:r>
              <a:rPr lang="en-US" sz="5000" dirty="0"/>
              <a:t>Float valve head loss</a:t>
            </a:r>
          </a:p>
        </p:txBody>
      </p:sp>
    </p:spTree>
    <p:extLst>
      <p:ext uri="{BB962C8B-B14F-4D97-AF65-F5344CB8AC3E}">
        <p14:creationId xmlns:p14="http://schemas.microsoft.com/office/powerpoint/2010/main" val="22329619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
        <p:nvSpPr>
          <p:cNvPr id="11" name="Oval 10">
            <a:extLst>
              <a:ext uri="{FF2B5EF4-FFF2-40B4-BE49-F238E27FC236}">
                <a16:creationId xmlns:a16="http://schemas.microsoft.com/office/drawing/2014/main" id="{3BE9F0F5-EFD2-47DE-A7DF-442295D42668}"/>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70007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6.</a:t>
            </a:r>
            <a:r>
              <a:rPr lang="en-US" sz="6000" dirty="0"/>
              <a:t> </a:t>
            </a:r>
          </a:p>
          <a:p>
            <a:pPr algn="ctr"/>
            <a:r>
              <a:rPr lang="en-US" sz="5000" dirty="0"/>
              <a:t>Linear Chemical Dose Controller: more info</a:t>
            </a:r>
          </a:p>
        </p:txBody>
      </p:sp>
    </p:spTree>
    <p:extLst>
      <p:ext uri="{BB962C8B-B14F-4D97-AF65-F5344CB8AC3E}">
        <p14:creationId xmlns:p14="http://schemas.microsoft.com/office/powerpoint/2010/main" val="3766234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6" name="Oval 5">
            <a:extLst>
              <a:ext uri="{FF2B5EF4-FFF2-40B4-BE49-F238E27FC236}">
                <a16:creationId xmlns:a16="http://schemas.microsoft.com/office/drawing/2014/main" id="{221CD08A-E058-4275-B517-F31B6917AA19}"/>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6692519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9" name="Oval 8">
            <a:extLst>
              <a:ext uri="{FF2B5EF4-FFF2-40B4-BE49-F238E27FC236}">
                <a16:creationId xmlns:a16="http://schemas.microsoft.com/office/drawing/2014/main" id="{9453CF86-D3E1-4E2E-B079-A09EA30ECFBF}"/>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153900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8563292-3BC5-46C6-A30D-42AFEA74737E}"/>
              </a:ext>
            </a:extLst>
          </p:cNvPr>
          <p:cNvSpPr/>
          <p:nvPr/>
        </p:nvSpPr>
        <p:spPr>
          <a:xfrm>
            <a:off x="2971800" y="228600"/>
            <a:ext cx="1447800" cy="1143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How are </a:t>
            </a:r>
            <a:r>
              <a:rPr lang="en-US" dirty="0">
                <a:solidFill>
                  <a:schemeClr val="bg1"/>
                </a:solidFill>
              </a:rPr>
              <a:t>extra </a:t>
            </a:r>
            <a:r>
              <a:rPr lang="en-US" dirty="0">
                <a:solidFill>
                  <a:schemeClr val="tx1"/>
                </a:solidFill>
              </a:rPr>
              <a:t>slides</a:t>
            </a:r>
            <a:r>
              <a:rPr lang="en-US" dirty="0">
                <a:solidFill>
                  <a:schemeClr val="tx1">
                    <a:lumMod val="95000"/>
                    <a:lumOff val="5000"/>
                  </a:schemeClr>
                </a:solidFill>
              </a:rPr>
              <a:t> organized?</a:t>
            </a:r>
          </a:p>
        </p:txBody>
      </p:sp>
      <p:sp>
        <p:nvSpPr>
          <p:cNvPr id="3" name="Content Placeholder 2"/>
          <p:cNvSpPr>
            <a:spLocks noGrp="1"/>
          </p:cNvSpPr>
          <p:nvPr>
            <p:ph idx="1"/>
          </p:nvPr>
        </p:nvSpPr>
        <p:spPr>
          <a:xfrm>
            <a:off x="457200" y="1617955"/>
            <a:ext cx="8229600" cy="4859045"/>
          </a:xfrm>
        </p:spPr>
        <p:txBody>
          <a:bodyPr/>
          <a:lstStyle/>
          <a:p>
            <a:r>
              <a:rPr lang="en-US" dirty="0"/>
              <a:t>When you see this symbol              on an in-class lecture slide, it means that there is additional information on topic “1” found in the extra slides</a:t>
            </a:r>
          </a:p>
          <a:p>
            <a:endParaRPr lang="en-US" sz="2000" dirty="0"/>
          </a:p>
          <a:p>
            <a:r>
              <a:rPr lang="en-US" dirty="0"/>
              <a:t>Each extra slide deck will have a table of contents listing the information it contains</a:t>
            </a:r>
          </a:p>
          <a:p>
            <a:endParaRPr lang="en-US" sz="2000" dirty="0"/>
          </a:p>
          <a:p>
            <a:r>
              <a:rPr lang="en-US" dirty="0" err="1"/>
              <a:t>Ctrl+click</a:t>
            </a:r>
            <a:r>
              <a:rPr lang="en-US" dirty="0"/>
              <a:t> on a tag (               ) to jump to a section!</a:t>
            </a:r>
          </a:p>
        </p:txBody>
      </p:sp>
      <p:sp>
        <p:nvSpPr>
          <p:cNvPr id="6" name="Oval 5">
            <a:extLst>
              <a:ext uri="{FF2B5EF4-FFF2-40B4-BE49-F238E27FC236}">
                <a16:creationId xmlns:a16="http://schemas.microsoft.com/office/drawing/2014/main" id="{7CF1DBFF-3CB4-48D7-A67A-6E158F1C446F}"/>
              </a:ext>
            </a:extLst>
          </p:cNvPr>
          <p:cNvSpPr/>
          <p:nvPr/>
        </p:nvSpPr>
        <p:spPr bwMode="auto">
          <a:xfrm>
            <a:off x="5486400" y="1583924"/>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
        <p:nvSpPr>
          <p:cNvPr id="7" name="Oval 6">
            <a:hlinkClick r:id="rId2" action="ppaction://hlinksldjump"/>
            <a:extLst>
              <a:ext uri="{FF2B5EF4-FFF2-40B4-BE49-F238E27FC236}">
                <a16:creationId xmlns:a16="http://schemas.microsoft.com/office/drawing/2014/main" id="{81C5E90A-3D8C-4C9C-B3DE-089E4FB0E6EA}"/>
              </a:ext>
            </a:extLst>
          </p:cNvPr>
          <p:cNvSpPr/>
          <p:nvPr/>
        </p:nvSpPr>
        <p:spPr>
          <a:xfrm>
            <a:off x="4229100" y="5410200"/>
            <a:ext cx="1333500" cy="71292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Century Gothic" panose="020B0502020202020204" pitchFamily="34" charset="0"/>
              </a:rPr>
              <a:t>Extra 1</a:t>
            </a:r>
          </a:p>
        </p:txBody>
      </p:sp>
    </p:spTree>
    <p:extLst>
      <p:ext uri="{BB962C8B-B14F-4D97-AF65-F5344CB8AC3E}">
        <p14:creationId xmlns:p14="http://schemas.microsoft.com/office/powerpoint/2010/main" val="469516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
        <p:nvSpPr>
          <p:cNvPr id="15" name="Oval 14">
            <a:extLst>
              <a:ext uri="{FF2B5EF4-FFF2-40B4-BE49-F238E27FC236}">
                <a16:creationId xmlns:a16="http://schemas.microsoft.com/office/drawing/2014/main" id="{D528519F-8ABF-49E7-BC44-2E9EB5A7C1A0}"/>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6089658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
        <p:nvSpPr>
          <p:cNvPr id="15" name="Oval 14">
            <a:extLst>
              <a:ext uri="{FF2B5EF4-FFF2-40B4-BE49-F238E27FC236}">
                <a16:creationId xmlns:a16="http://schemas.microsoft.com/office/drawing/2014/main" id="{0FB2A5ED-E42D-4F99-A0B0-70624FF09AD0}"/>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825665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
        <p:nvSpPr>
          <p:cNvPr id="15" name="Oval 14">
            <a:extLst>
              <a:ext uri="{FF2B5EF4-FFF2-40B4-BE49-F238E27FC236}">
                <a16:creationId xmlns:a16="http://schemas.microsoft.com/office/drawing/2014/main" id="{8982AC5F-8189-493B-8692-606718A601B5}"/>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0338591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7.</a:t>
            </a:r>
            <a:r>
              <a:rPr lang="en-US" sz="6000" dirty="0"/>
              <a:t> </a:t>
            </a:r>
          </a:p>
          <a:p>
            <a:pPr algn="ctr"/>
            <a:r>
              <a:rPr lang="en-US" sz="5000" dirty="0"/>
              <a:t>Surface tension</a:t>
            </a:r>
          </a:p>
        </p:txBody>
      </p:sp>
    </p:spTree>
    <p:extLst>
      <p:ext uri="{BB962C8B-B14F-4D97-AF65-F5344CB8AC3E}">
        <p14:creationId xmlns:p14="http://schemas.microsoft.com/office/powerpoint/2010/main" val="4549734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7583"/>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
        <p:nvSpPr>
          <p:cNvPr id="39" name="Oval 38">
            <a:extLst>
              <a:ext uri="{FF2B5EF4-FFF2-40B4-BE49-F238E27FC236}">
                <a16:creationId xmlns:a16="http://schemas.microsoft.com/office/drawing/2014/main" id="{7F16E021-B631-43AD-8E3E-A3AD934427D6}"/>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379873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
        <p:nvSpPr>
          <p:cNvPr id="68" name="Oval 67">
            <a:extLst>
              <a:ext uri="{FF2B5EF4-FFF2-40B4-BE49-F238E27FC236}">
                <a16:creationId xmlns:a16="http://schemas.microsoft.com/office/drawing/2014/main" id="{12A8DA2A-ED28-4187-BD7A-9716338C4C58}"/>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729284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6152" name="Mathcad" r:id="rId5" imgW="3381480" imgH="3171960" progId="Mathcad">
                  <p:embed/>
                </p:oleObj>
              </mc:Choice>
              <mc:Fallback>
                <p:oleObj name="Mathcad" r:id="rId5" imgW="3381480" imgH="3171960" progId="Mathcad">
                  <p:embed/>
                  <p:pic>
                    <p:nvPicPr>
                      <p:cNvPr id="2" name="Object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6153" name="Mathcad" r:id="rId7" imgW="4143240" imgH="2743200" progId="Mathcad">
                  <p:embed/>
                </p:oleObj>
              </mc:Choice>
              <mc:Fallback>
                <p:oleObj name="Mathcad" r:id="rId7" imgW="4143240" imgH="2743200" progId="Mathcad">
                  <p:embed/>
                  <p:pic>
                    <p:nvPicPr>
                      <p:cNvPr id="3" name="Object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
        <p:nvSpPr>
          <p:cNvPr id="12" name="Oval 11">
            <a:extLst>
              <a:ext uri="{FF2B5EF4-FFF2-40B4-BE49-F238E27FC236}">
                <a16:creationId xmlns:a16="http://schemas.microsoft.com/office/drawing/2014/main" id="{21CEA1C6-18FE-456C-9A73-98D9750B6E0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91741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8.</a:t>
            </a:r>
            <a:r>
              <a:rPr lang="en-US" sz="6000" dirty="0"/>
              <a:t> </a:t>
            </a:r>
          </a:p>
          <a:p>
            <a:pPr algn="ctr"/>
            <a:r>
              <a:rPr lang="en-US" sz="5000" dirty="0"/>
              <a:t>Assorted other</a:t>
            </a:r>
          </a:p>
        </p:txBody>
      </p:sp>
    </p:spTree>
    <p:extLst>
      <p:ext uri="{BB962C8B-B14F-4D97-AF65-F5344CB8AC3E}">
        <p14:creationId xmlns:p14="http://schemas.microsoft.com/office/powerpoint/2010/main" val="14784466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8" name="Oval 107">
            <a:extLst>
              <a:ext uri="{FF2B5EF4-FFF2-40B4-BE49-F238E27FC236}">
                <a16:creationId xmlns:a16="http://schemas.microsoft.com/office/drawing/2014/main" id="{946B1680-9F6B-4730-A176-FF2E03DC7789}"/>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7721418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
        <p:nvSpPr>
          <p:cNvPr id="7" name="Oval 6">
            <a:extLst>
              <a:ext uri="{FF2B5EF4-FFF2-40B4-BE49-F238E27FC236}">
                <a16:creationId xmlns:a16="http://schemas.microsoft.com/office/drawing/2014/main" id="{55DFAA8A-9E3F-4133-AD0C-607F9BBCD8DC}"/>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950866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hlinkClick r:id="rId3" action="ppaction://hlinksldjump"/>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hlinkClick r:id="rId4" action="ppaction://hlinksldjump"/>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hlinkClick r:id="rId5" action="ppaction://hlinksldjump"/>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hlinkClick r:id="rId6" action="ppaction://hlinksldjump"/>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hlinkClick r:id="rId7" action="ppaction://hlinksldjump"/>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hlinkClick r:id="rId8" action="ppaction://hlinksldjump"/>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hlinkClick r:id="rId9" action="ppaction://hlinksldjump"/>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hlinkClick r:id="rId10" action="ppaction://hlinksldjump"/>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9" name="Oval 38">
            <a:extLst>
              <a:ext uri="{FF2B5EF4-FFF2-40B4-BE49-F238E27FC236}">
                <a16:creationId xmlns:a16="http://schemas.microsoft.com/office/drawing/2014/main" id="{9BBE7CFC-F6EB-4EA1-92C2-F91130F0376E}"/>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4103" name="Equation" r:id="rId12" imgW="914400" imgH="198720" progId="Equation.DSMT4">
                  <p:embed/>
                </p:oleObj>
              </mc:Choice>
              <mc:Fallback>
                <p:oleObj name="Equation" r:id="rId12" imgW="914400" imgH="198720" progId="Equation.DSMT4">
                  <p:embed/>
                  <p:pic>
                    <p:nvPicPr>
                      <p:cNvPr id="2" name="Object 1">
                        <a:extLst>
                          <a:ext uri="{FF2B5EF4-FFF2-40B4-BE49-F238E27FC236}">
                            <a16:creationId xmlns:a16="http://schemas.microsoft.com/office/drawing/2014/main" id="{937406EF-D068-4EF6-97EA-252D6ECAE494}"/>
                          </a:ext>
                        </a:extLst>
                      </p:cNvPr>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
        <p:nvSpPr>
          <p:cNvPr id="20" name="Oval 19">
            <a:extLst>
              <a:ext uri="{FF2B5EF4-FFF2-40B4-BE49-F238E27FC236}">
                <a16:creationId xmlns:a16="http://schemas.microsoft.com/office/drawing/2014/main" id="{4E08FFAE-7A22-4BC0-B153-26F3A0A75B52}"/>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4" name="Oval 13">
            <a:extLst>
              <a:ext uri="{FF2B5EF4-FFF2-40B4-BE49-F238E27FC236}">
                <a16:creationId xmlns:a16="http://schemas.microsoft.com/office/drawing/2014/main" id="{B00FC988-1B18-48AD-AC64-46B814C285C7}"/>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9886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1046"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1047"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1048"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1049"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
        <p:nvSpPr>
          <p:cNvPr id="82" name="Oval 81">
            <a:extLst>
              <a:ext uri="{FF2B5EF4-FFF2-40B4-BE49-F238E27FC236}">
                <a16:creationId xmlns:a16="http://schemas.microsoft.com/office/drawing/2014/main" id="{DD95ABC0-B75F-414A-AC0E-5D54502CD460}"/>
              </a:ext>
            </a:extLst>
          </p:cNvPr>
          <p:cNvSpPr/>
          <p:nvPr/>
        </p:nvSpPr>
        <p:spPr bwMode="auto">
          <a:xfrm>
            <a:off x="8153400" y="0"/>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3050044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
        <p:nvSpPr>
          <p:cNvPr id="21" name="Oval 20">
            <a:extLst>
              <a:ext uri="{FF2B5EF4-FFF2-40B4-BE49-F238E27FC236}">
                <a16:creationId xmlns:a16="http://schemas.microsoft.com/office/drawing/2014/main" id="{6EE35027-1941-421B-BF39-42F138A12DD4}"/>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451020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
        <p:nvSpPr>
          <p:cNvPr id="19" name="Oval 18">
            <a:extLst>
              <a:ext uri="{FF2B5EF4-FFF2-40B4-BE49-F238E27FC236}">
                <a16:creationId xmlns:a16="http://schemas.microsoft.com/office/drawing/2014/main" id="{3BC97524-AC74-4F9E-9EDE-964943D262CC}"/>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174693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2.</a:t>
            </a:r>
            <a:r>
              <a:rPr lang="en-US" sz="6000" dirty="0"/>
              <a:t> </a:t>
            </a:r>
          </a:p>
          <a:p>
            <a:pPr algn="ctr"/>
            <a:r>
              <a:rPr lang="en-US" sz="5000" dirty="0"/>
              <a:t>“Almost Linear”</a:t>
            </a:r>
          </a:p>
          <a:p>
            <a:pPr algn="ctr"/>
            <a:r>
              <a:rPr lang="en-US" sz="5000" dirty="0"/>
              <a:t>Flow Controller</a:t>
            </a:r>
          </a:p>
        </p:txBody>
      </p:sp>
    </p:spTree>
    <p:extLst>
      <p:ext uri="{BB962C8B-B14F-4D97-AF65-F5344CB8AC3E}">
        <p14:creationId xmlns:p14="http://schemas.microsoft.com/office/powerpoint/2010/main" val="1591225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6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7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5_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Perceptio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7.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AguaClara the road</Template>
  <TotalTime>5571</TotalTime>
  <Words>1644</Words>
  <Application>Microsoft Office PowerPoint</Application>
  <PresentationFormat>On-screen Show (4:3)</PresentationFormat>
  <Paragraphs>298</Paragraphs>
  <Slides>42</Slides>
  <Notes>20</Notes>
  <HiddenSlides>0</HiddenSlides>
  <MMClips>0</MMClips>
  <ScaleCrop>false</ScaleCrop>
  <HeadingPairs>
    <vt:vector size="8" baseType="variant">
      <vt:variant>
        <vt:lpstr>Fonts Used</vt:lpstr>
      </vt:variant>
      <vt:variant>
        <vt:i4>9</vt:i4>
      </vt:variant>
      <vt:variant>
        <vt:lpstr>Theme</vt:lpstr>
      </vt:variant>
      <vt:variant>
        <vt:i4>14</vt:i4>
      </vt:variant>
      <vt:variant>
        <vt:lpstr>Embedded OLE Servers</vt:lpstr>
      </vt:variant>
      <vt:variant>
        <vt:i4>2</vt:i4>
      </vt:variant>
      <vt:variant>
        <vt:lpstr>Slide Titles</vt:lpstr>
      </vt:variant>
      <vt:variant>
        <vt:i4>42</vt:i4>
      </vt:variant>
    </vt:vector>
  </HeadingPairs>
  <TitlesOfParts>
    <vt:vector size="67" baseType="lpstr">
      <vt:lpstr>Wingdings 2</vt:lpstr>
      <vt:lpstr>Calibri</vt:lpstr>
      <vt:lpstr>Century Gothic</vt:lpstr>
      <vt:lpstr>Book Antiqua</vt:lpstr>
      <vt:lpstr>Symbol</vt:lpstr>
      <vt:lpstr>Arial</vt:lpstr>
      <vt:lpstr>Times New Roman</vt:lpstr>
      <vt:lpstr>Wingdings</vt:lpstr>
      <vt:lpstr>Candara</vt:lpstr>
      <vt:lpstr>1_AguaClara the road</vt:lpstr>
      <vt:lpstr>AguaClara</vt:lpstr>
      <vt:lpstr>2_AguaClara</vt:lpstr>
      <vt:lpstr>3_AguaClara</vt:lpstr>
      <vt:lpstr>Lecture 4540 2016</vt:lpstr>
      <vt:lpstr>Lecture 4540 2017</vt:lpstr>
      <vt:lpstr>1_Lecture 4540 2016</vt:lpstr>
      <vt:lpstr>2_Lecture 4540 2016</vt:lpstr>
      <vt:lpstr>2_AguaClara the road</vt:lpstr>
      <vt:lpstr>4_AguaClara</vt:lpstr>
      <vt:lpstr>6_AguaClara</vt:lpstr>
      <vt:lpstr>7_AguaClara</vt:lpstr>
      <vt:lpstr>5_Lecture 4540 2016</vt:lpstr>
      <vt:lpstr>Perception</vt:lpstr>
      <vt:lpstr>Equation</vt:lpstr>
      <vt:lpstr>Mathcad</vt:lpstr>
      <vt:lpstr>PowerPoint Presentation</vt:lpstr>
      <vt:lpstr>What are extras?</vt:lpstr>
      <vt:lpstr>How are extra slides organized?</vt:lpstr>
      <vt:lpstr>Flow Control and Measurement</vt:lpstr>
      <vt:lpstr>PowerPoint Presentation</vt:lpstr>
      <vt:lpstr>Minor Loss Coefficient for an Orifice in a Pipe (DOrifice &lt; &lt; Dpipe)</vt:lpstr>
      <vt:lpstr>Minor Loss Coefficient for an Orifice in a pipe</vt:lpstr>
      <vt:lpstr>Equation for the diameter of an orifice in a pipe given a head loss</vt:lpstr>
      <vt:lpstr>PowerPoint Presentation</vt:lpstr>
      <vt:lpstr>AguaClara Dose Control History</vt:lpstr>
      <vt:lpstr>Requirements for a Flow Controller</vt:lpstr>
      <vt:lpstr>Hypochlorinator Fix</vt:lpstr>
      <vt:lpstr>Installing a Flow Controller for dosing Chlorine</vt:lpstr>
      <vt:lpstr>PowerPoint Presentation</vt:lpstr>
      <vt:lpstr>Linear Flow Orifice Meter (LFOM)</vt:lpstr>
      <vt:lpstr>PowerPoint Presentation</vt:lpstr>
      <vt:lpstr>Open Channel Flow Relationships</vt:lpstr>
      <vt:lpstr>PowerPoint Presentation</vt:lpstr>
      <vt:lpstr>Extending the range of the flow controllers</vt:lpstr>
      <vt:lpstr>Closed Conduit Flow options for Flow Controllers</vt:lpstr>
      <vt:lpstr>Dose Controller with nonlinear scale</vt:lpstr>
      <vt:lpstr>Constant dose with changing plant flow requirement</vt:lpstr>
      <vt:lpstr>Dose scale on the lever arm?</vt:lpstr>
      <vt:lpstr>Variable dosing valve:  For coagulant dosing for plant flows above 100 L/s</vt:lpstr>
      <vt:lpstr>PowerPoint Presentation</vt:lpstr>
      <vt:lpstr>Float Valve Head Loss</vt:lpstr>
      <vt:lpstr>PowerPoint Presentation</vt:lpstr>
      <vt:lpstr>Making Minor Losses Minor</vt:lpstr>
      <vt:lpstr>Doser Calibration Steps  (whenever the dosing tubes are replaced or elevations are varied)</vt:lpstr>
      <vt:lpstr>Tube Diameter for Flow/Dose Controller (English tube sizes)</vt:lpstr>
      <vt:lpstr>Tube Diameter for Flow/Dose Controller (Metric tube sizes)</vt:lpstr>
      <vt:lpstr>Tube Diameter for Flow/Dose Controller (Metric tube sizes)</vt:lpstr>
      <vt:lpstr>PowerPoint Presentation</vt:lpstr>
      <vt:lpstr>Surface Tension</vt:lpstr>
      <vt:lpstr>Surface Tension can prevent flow!</vt:lpstr>
      <vt:lpstr>A constraint for flow control devices: Surface Tension</vt:lpstr>
      <vt:lpstr>PowerPoint Presentation</vt:lpstr>
      <vt:lpstr>Kinematic Viscosity of Water</vt:lpstr>
      <vt:lpstr>Kinematic Viscosity of Coagulants</vt:lpstr>
      <vt:lpstr>PowerPoint Presentation</vt:lpstr>
      <vt:lpstr>Porous Media Head Loss: Kozeny equation</vt:lpstr>
      <vt:lpstr>Orifice Image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Juan</cp:lastModifiedBy>
  <cp:revision>247</cp:revision>
  <dcterms:created xsi:type="dcterms:W3CDTF">2008-08-26T14:48:34Z</dcterms:created>
  <dcterms:modified xsi:type="dcterms:W3CDTF">2018-05-07T06:44:57Z</dcterms:modified>
</cp:coreProperties>
</file>